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3" r:id="rId3"/>
    <p:sldId id="286" r:id="rId4"/>
    <p:sldId id="311" r:id="rId5"/>
    <p:sldId id="303" r:id="rId6"/>
    <p:sldId id="304" r:id="rId7"/>
    <p:sldId id="305" r:id="rId8"/>
    <p:sldId id="301" r:id="rId9"/>
    <p:sldId id="308" r:id="rId10"/>
    <p:sldId id="307" r:id="rId11"/>
    <p:sldId id="309" r:id="rId12"/>
    <p:sldId id="310" r:id="rId13"/>
    <p:sldId id="306" r:id="rId14"/>
    <p:sldId id="300" r:id="rId15"/>
    <p:sldId id="288" r:id="rId16"/>
    <p:sldId id="292" r:id="rId17"/>
    <p:sldId id="289" r:id="rId18"/>
    <p:sldId id="290" r:id="rId19"/>
    <p:sldId id="294" r:id="rId20"/>
    <p:sldId id="293" r:id="rId21"/>
    <p:sldId id="295" r:id="rId22"/>
    <p:sldId id="296" r:id="rId23"/>
    <p:sldId id="297" r:id="rId24"/>
    <p:sldId id="298" r:id="rId25"/>
    <p:sldId id="299" r:id="rId26"/>
    <p:sldId id="262" r:id="rId2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0000"/>
    <a:srgbClr val="D8DADC"/>
    <a:srgbClr val="8D9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2AB57-2DBA-4217-9C03-89C2B18CFF83}" v="1" dt="2021-07-19T07:22:07.409"/>
    <p1510:client id="{A028F75F-C0E5-1B8F-C4DC-245066A05DAD}" v="5" dt="2021-07-19T08:26:30.034"/>
    <p1510:client id="{3C042BB7-EDF7-8A25-AEDF-9DB13991CBCF}" v="1623" dt="2021-07-16T14:57:52.934"/>
    <p1510:client id="{2CE4BD26-C8B7-8E35-8EED-A8F2D79B9240}" v="268" dt="2021-07-17T12:14:29.385"/>
    <p1510:client id="{1225B1BD-82F4-49D2-6371-B84AF47C5334}" v="900" dt="2021-07-16T16:34:05.644"/>
    <p1510:client id="{EDD5E449-2C4A-493A-8AA1-E0037DDDB7DB}" v="10" dt="2021-07-19T14:35:37.761"/>
    <p1510:client id="{80635511-AAD6-D679-C66E-3CC28CDA0028}" v="5" dt="2021-07-18T08:09:38.192"/>
    <p1510:client id="{835CFB83-D325-8C5A-A30B-5DA48DB010FE}" v="9" dt="2021-07-19T09:16:49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588" y="160"/>
      </p:cViewPr>
      <p:guideLst>
        <p:guide orient="horz" pos="1298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0B7FB5-4F75-4E37-B5CF-3C268D10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84C1-952A-4908-9CDD-2AC76F9F26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D6068-F876-4020-983F-1F2CF1B13B6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BC5F8-7DD7-4756-8CA8-D895F08F94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7D33B-1341-4F86-8912-3CA00BD1CB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26159-E1C3-4D5E-9DCB-F660CA2A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241E-CB31-A34D-84EA-B6FB53B9B4D1}" type="datetimeFigureOut">
              <a:rPr lang="x-none" smtClean="0"/>
              <a:t>5.2.2025.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6776-5F2B-CB4C-A452-F1A48B4358F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823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880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AA301-5F69-42E9-AF90-0020BBCBC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8B3BB-DC14-4CCA-87E9-53F44A93C2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1BE34F-90BD-C849-B77A-FF697B944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5700" y="4438650"/>
            <a:ext cx="19685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13666-DDC1-4ED7-A9B9-DFA64AE6DB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2B9EC-5DD7-4C02-834C-6F6E4B589C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DFB6EC-82C6-5749-8CF3-5B69509FA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FB18-3EA7-47DB-9385-B7E01DE4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8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188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E2884-59A1-F645-9974-18993C53CD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71618" y="5529639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00C81-2A61-434C-BEF7-94852094B3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0366-6570-4532-AD9D-4F0F641547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CDC5C-C71B-482D-A75B-885B67E115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1260A-E559-FE48-A752-D39F60F6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9305-33D0-184B-A573-012461D2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D4BD-7556-4140-9FFD-C20803179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8CD6-7A95-DB43-8893-1B2A2A159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4F14-CE64-A94E-9C41-908CFA639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F2E28-D38D-604D-874D-924927F0B8A2}"/>
              </a:ext>
            </a:extLst>
          </p:cNvPr>
          <p:cNvSpPr txBox="1">
            <a:spLocks noChangeAspect="1"/>
          </p:cNvSpPr>
          <p:nvPr/>
        </p:nvSpPr>
        <p:spPr>
          <a:xfrm>
            <a:off x="1025525" y="2070742"/>
            <a:ext cx="6691285" cy="31419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defRPr/>
            </a:pPr>
            <a:r>
              <a:rPr lang="en-US" sz="5000" dirty="0">
                <a:solidFill>
                  <a:srgbClr val="002060"/>
                </a:solidFill>
              </a:rPr>
              <a:t>HPC Bura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B35FEF-A619-495D-AEEB-F559D7D0E718}"/>
              </a:ext>
            </a:extLst>
          </p:cNvPr>
          <p:cNvGrpSpPr>
            <a:grpSpLocks noChangeAspect="1"/>
          </p:cNvGrpSpPr>
          <p:nvPr/>
        </p:nvGrpSpPr>
        <p:grpSpPr>
          <a:xfrm>
            <a:off x="6703910" y="172719"/>
            <a:ext cx="5320201" cy="5040000"/>
            <a:chOff x="5884025" y="633978"/>
            <a:chExt cx="6203393" cy="5876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019377-B24A-4E90-9087-D6B88056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025" y="3630654"/>
              <a:ext cx="3840000" cy="28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2" descr="https://lh3.googleusercontent.com/proxy/rqT06p-LeTRPe529qrRaCpkry1ObFB-Xp6Qt4QWawqirySnbnvSWisVpuVWk3iljBJRx6UY_98GOtySYwx1AAwjROuj9DiWhBYe1P-pqFdU3Bh2UyLyAjAsJEQ">
              <a:extLst>
                <a:ext uri="{FF2B5EF4-FFF2-40B4-BE49-F238E27FC236}">
                  <a16:creationId xmlns:a16="http://schemas.microsoft.com/office/drawing/2014/main" id="{580F0DDC-756E-4B89-B4DC-5508B1B54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074" y="633978"/>
              <a:ext cx="5022344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F65BE8-3A99-4DB3-B2F0-11FE61C0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1" y="3912648"/>
              <a:ext cx="2876682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FE7F0A-E9F7-48AF-BC7C-96A2DB1C384E}"/>
              </a:ext>
            </a:extLst>
          </p:cNvPr>
          <p:cNvSpPr txBox="1">
            <a:spLocks noChangeAspect="1"/>
          </p:cNvSpPr>
          <p:nvPr/>
        </p:nvSpPr>
        <p:spPr>
          <a:xfrm>
            <a:off x="1034474" y="4937760"/>
            <a:ext cx="7025409" cy="1531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500" dirty="0">
                <a:solidFill>
                  <a:srgbClr val="002060"/>
                </a:solidFill>
              </a:rPr>
              <a:t>Ante </a:t>
            </a:r>
            <a:r>
              <a:rPr lang="en-GB" sz="2500" dirty="0" err="1">
                <a:solidFill>
                  <a:srgbClr val="002060"/>
                </a:solidFill>
              </a:rPr>
              <a:t>Sikirica</a:t>
            </a:r>
            <a:endParaRPr lang="en-GB" sz="2500" dirty="0">
              <a:solidFill>
                <a:srgbClr val="002060"/>
              </a:solidFill>
            </a:endParaRPr>
          </a:p>
          <a:p>
            <a:pPr algn="l"/>
            <a:r>
              <a:rPr lang="hr-HR" sz="2000" b="0" i="0" dirty="0">
                <a:solidFill>
                  <a:srgbClr val="002060"/>
                </a:solidFill>
                <a:effectLst/>
              </a:rPr>
              <a:t>CNRM</a:t>
            </a:r>
            <a:endParaRPr lang="en-US" sz="2000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035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10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RHEL 7.6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SLURM 17.02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LMOD 8.7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software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3FB7D-AB19-4261-ABA5-D31C63AC8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2" b="23667"/>
          <a:stretch/>
        </p:blipFill>
        <p:spPr>
          <a:xfrm>
            <a:off x="3048000" y="3046158"/>
            <a:ext cx="9144000" cy="33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1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11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Sistemski </a:t>
            </a:r>
            <a:r>
              <a:rPr lang="hr-HR" sz="3000" dirty="0" err="1">
                <a:solidFill>
                  <a:srgbClr val="002060"/>
                </a:solidFill>
              </a:rPr>
              <a:t>softwerski</a:t>
            </a:r>
            <a:r>
              <a:rPr lang="hr-HR" sz="3000" dirty="0">
                <a:solidFill>
                  <a:srgbClr val="002060"/>
                </a:solidFill>
              </a:rPr>
              <a:t> paketi dostupni kao </a:t>
            </a:r>
            <a:r>
              <a:rPr lang="hr-HR" sz="3000" b="1" dirty="0">
                <a:solidFill>
                  <a:srgbClr val="00B050"/>
                </a:solidFill>
              </a:rPr>
              <a:t>moduli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hr-HR" sz="3000" dirty="0">
              <a:solidFill>
                <a:srgbClr val="00000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Pregled dostupnih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avail</a:t>
            </a:r>
            <a:endParaRPr lang="hr-HR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Učitavanje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load</a:t>
            </a:r>
            <a:r>
              <a:rPr lang="hr-HR" sz="3000" b="1" dirty="0">
                <a:solidFill>
                  <a:srgbClr val="00B050"/>
                </a:solidFill>
              </a:rPr>
              <a:t> &lt;ime&gt;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Deaktivacija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unload</a:t>
            </a:r>
            <a:r>
              <a:rPr lang="hr-HR" sz="3000" b="1" dirty="0">
                <a:solidFill>
                  <a:srgbClr val="00B050"/>
                </a:solidFill>
              </a:rPr>
              <a:t> &lt;ime&gt; </a:t>
            </a:r>
            <a:r>
              <a:rPr lang="hr-HR" sz="3000" dirty="0">
                <a:solidFill>
                  <a:srgbClr val="000000"/>
                </a:solidFill>
              </a:rPr>
              <a:t>i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purge</a:t>
            </a:r>
            <a:endParaRPr lang="hr-HR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hr-HR" sz="3000" dirty="0">
              <a:solidFill>
                <a:srgbClr val="00000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Moduli modificiraju trenutačno okruženje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Omogućavaju istovremeno postojanje različitih inačica (verzija) istih </a:t>
            </a:r>
            <a:r>
              <a:rPr lang="hr-HR" sz="3000" dirty="0" err="1">
                <a:solidFill>
                  <a:srgbClr val="002060"/>
                </a:solidFill>
              </a:rPr>
              <a:t>softw</a:t>
            </a:r>
            <a:r>
              <a:rPr lang="en-US" sz="3000" dirty="0">
                <a:solidFill>
                  <a:srgbClr val="002060"/>
                </a:solidFill>
              </a:rPr>
              <a:t>e</a:t>
            </a:r>
            <a:r>
              <a:rPr lang="hr-HR" sz="3000" dirty="0" err="1">
                <a:solidFill>
                  <a:srgbClr val="002060"/>
                </a:solidFill>
              </a:rPr>
              <a:t>rskih</a:t>
            </a:r>
            <a:r>
              <a:rPr lang="hr-HR" sz="3000" dirty="0">
                <a:solidFill>
                  <a:srgbClr val="002060"/>
                </a:solidFill>
              </a:rPr>
              <a:t> paketa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Software </a:t>
            </a:r>
            <a:r>
              <a:rPr lang="en-US" sz="3500" dirty="0" err="1">
                <a:solidFill>
                  <a:srgbClr val="002060"/>
                </a:solidFill>
              </a:rPr>
              <a:t>i</a:t>
            </a:r>
            <a:r>
              <a:rPr lang="en-US" sz="3500" dirty="0">
                <a:solidFill>
                  <a:srgbClr val="002060"/>
                </a:solidFill>
              </a:rPr>
              <a:t> moduli (LMOD)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8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12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Software </a:t>
            </a:r>
            <a:r>
              <a:rPr lang="en-US" sz="3500" dirty="0" err="1">
                <a:solidFill>
                  <a:srgbClr val="002060"/>
                </a:solidFill>
              </a:rPr>
              <a:t>i</a:t>
            </a:r>
            <a:r>
              <a:rPr lang="en-US" sz="3500" dirty="0">
                <a:solidFill>
                  <a:srgbClr val="002060"/>
                </a:solidFill>
              </a:rPr>
              <a:t> moduli (LMOD)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62C1F-94FE-4DB9-93FB-DDEDC4D21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4" r="68861" b="43650"/>
          <a:stretch/>
        </p:blipFill>
        <p:spPr>
          <a:xfrm>
            <a:off x="3960453" y="2060575"/>
            <a:ext cx="4271094" cy="36019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981A5-758F-497A-B9AF-46B1C30B765C}"/>
              </a:ext>
            </a:extLst>
          </p:cNvPr>
          <p:cNvCxnSpPr>
            <a:cxnSpLocks/>
          </p:cNvCxnSpPr>
          <p:nvPr/>
        </p:nvCxnSpPr>
        <p:spPr>
          <a:xfrm flipH="1" flipV="1">
            <a:off x="5740029" y="2215918"/>
            <a:ext cx="3784415" cy="9344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048D61-7A99-4126-8C27-B8F6EC47A1AB}"/>
              </a:ext>
            </a:extLst>
          </p:cNvPr>
          <p:cNvCxnSpPr>
            <a:cxnSpLocks/>
          </p:cNvCxnSpPr>
          <p:nvPr/>
        </p:nvCxnSpPr>
        <p:spPr>
          <a:xfrm flipH="1" flipV="1">
            <a:off x="7188386" y="2910062"/>
            <a:ext cx="2336058" cy="2402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771523-0F28-4D85-9C6C-9D8B9EAE8DC4}"/>
              </a:ext>
            </a:extLst>
          </p:cNvPr>
          <p:cNvCxnSpPr>
            <a:cxnSpLocks/>
          </p:cNvCxnSpPr>
          <p:nvPr/>
        </p:nvCxnSpPr>
        <p:spPr>
          <a:xfrm>
            <a:off x="3203737" y="2650730"/>
            <a:ext cx="70823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8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13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Open-source </a:t>
            </a:r>
            <a:r>
              <a:rPr lang="en-US" sz="3000" dirty="0" err="1">
                <a:solidFill>
                  <a:srgbClr val="002060"/>
                </a:solidFill>
              </a:rPr>
              <a:t>rješenje</a:t>
            </a:r>
            <a:r>
              <a:rPr lang="en-US" sz="3000" dirty="0">
                <a:solidFill>
                  <a:srgbClr val="002060"/>
                </a:solidFill>
              </a:rPr>
              <a:t> za </a:t>
            </a:r>
            <a:r>
              <a:rPr lang="en-US" sz="3000" dirty="0" err="1">
                <a:solidFill>
                  <a:srgbClr val="002060"/>
                </a:solidFill>
              </a:rPr>
              <a:t>distribuciju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upravljanje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procesima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HPC </a:t>
            </a:r>
            <a:r>
              <a:rPr lang="en-US" sz="3000" dirty="0" err="1">
                <a:solidFill>
                  <a:srgbClr val="002060"/>
                </a:solidFill>
              </a:rPr>
              <a:t>sustavima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Omogućava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upravljanje</a:t>
            </a:r>
            <a:r>
              <a:rPr lang="en-US" sz="3000" dirty="0">
                <a:solidFill>
                  <a:srgbClr val="002060"/>
                </a:solidFill>
              </a:rPr>
              <a:t> HPC </a:t>
            </a:r>
            <a:r>
              <a:rPr lang="en-US" sz="3000" dirty="0" err="1">
                <a:solidFill>
                  <a:srgbClr val="002060"/>
                </a:solidFill>
              </a:rPr>
              <a:t>resursima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alokaciju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korisnicima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Procesi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pokreću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pomoću</a:t>
            </a:r>
            <a:endParaRPr lang="en-US" sz="30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SLURM </a:t>
            </a:r>
            <a:r>
              <a:rPr lang="en-US" sz="2800" dirty="0" err="1">
                <a:solidFill>
                  <a:srgbClr val="002060"/>
                </a:solidFill>
              </a:rPr>
              <a:t>naredbi</a:t>
            </a:r>
            <a:endParaRPr lang="en-US" sz="28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SLURM </a:t>
            </a:r>
            <a:r>
              <a:rPr lang="en-US" sz="2800" dirty="0" err="1">
                <a:solidFill>
                  <a:srgbClr val="002060"/>
                </a:solidFill>
              </a:rPr>
              <a:t>skripta</a:t>
            </a:r>
            <a:endParaRPr lang="en-US" sz="2800" dirty="0">
              <a:solidFill>
                <a:srgbClr val="002060"/>
              </a:solidFill>
            </a:endParaRPr>
          </a:p>
          <a:p>
            <a:pPr lvl="2"/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0D36F-BF74-487D-8638-C1FC133A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279539"/>
            <a:ext cx="1961539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5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14</a:t>
            </a:fld>
            <a:endParaRPr lang="x-non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0D36F-BF74-487D-8638-C1FC133A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279539"/>
            <a:ext cx="1961539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0D20E-6C82-4707-A414-8312BF2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25" y="1276350"/>
            <a:ext cx="4972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8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#SBATCH</a:t>
            </a:r>
            <a:r>
              <a:rPr lang="en-US" sz="3000" dirty="0">
                <a:solidFill>
                  <a:srgbClr val="002060"/>
                </a:solidFill>
              </a:rPr>
              <a:t> prefix </a:t>
            </a:r>
            <a:r>
              <a:rPr lang="en-US" sz="3000" dirty="0" err="1">
                <a:solidFill>
                  <a:srgbClr val="002060"/>
                </a:solidFill>
              </a:rPr>
              <a:t>označava</a:t>
            </a:r>
            <a:r>
              <a:rPr lang="en-US" sz="3000" dirty="0">
                <a:solidFill>
                  <a:srgbClr val="002060"/>
                </a:solidFill>
              </a:rPr>
              <a:t> SLURM </a:t>
            </a:r>
            <a:r>
              <a:rPr lang="en-US" sz="3000" dirty="0" err="1">
                <a:solidFill>
                  <a:srgbClr val="002060"/>
                </a:solidFill>
              </a:rPr>
              <a:t>naredbe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skripti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B050"/>
                </a:solidFill>
              </a:rPr>
              <a:t>#!/bin/bash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--job-name=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--output=log_%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--nodes=2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en-US" sz="3000" dirty="0" err="1">
                <a:solidFill>
                  <a:srgbClr val="0070C0"/>
                </a:solidFill>
              </a:rPr>
              <a:t>ntasks</a:t>
            </a:r>
            <a:r>
              <a:rPr lang="en-US" sz="3000" dirty="0">
                <a:solidFill>
                  <a:srgbClr val="0070C0"/>
                </a:solidFill>
              </a:rPr>
              <a:t>=24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--mem=15000MB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--partition=</a:t>
            </a:r>
            <a:r>
              <a:rPr lang="en-US" sz="3000" dirty="0" err="1">
                <a:solidFill>
                  <a:srgbClr val="0070C0"/>
                </a:solidFill>
              </a:rPr>
              <a:t>computes_thin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--time=512:00:00</a:t>
            </a:r>
          </a:p>
          <a:p>
            <a:pPr lvl="1"/>
            <a:r>
              <a:rPr lang="en-US" sz="3000" dirty="0">
                <a:solidFill>
                  <a:srgbClr val="00B050"/>
                </a:solidFill>
              </a:rPr>
              <a:t>./</a:t>
            </a:r>
            <a:r>
              <a:rPr lang="en-US" sz="3000" dirty="0" err="1">
                <a:solidFill>
                  <a:srgbClr val="00B050"/>
                </a:solidFill>
              </a:rPr>
              <a:t>skripta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15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F7AFEF-86EE-4B39-955D-CDB298AAB8A7}"/>
              </a:ext>
            </a:extLst>
          </p:cNvPr>
          <p:cNvSpPr/>
          <p:nvPr/>
        </p:nvSpPr>
        <p:spPr>
          <a:xfrm>
            <a:off x="3274541" y="2372497"/>
            <a:ext cx="6301945" cy="42573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317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16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-J </a:t>
            </a:r>
            <a:r>
              <a:rPr lang="en-US" sz="3000" dirty="0" err="1">
                <a:solidFill>
                  <a:srgbClr val="FF0000"/>
                </a:solidFill>
              </a:rPr>
              <a:t>ime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--job-name=</a:t>
            </a:r>
            <a:r>
              <a:rPr lang="en-US" sz="3000" dirty="0" err="1">
                <a:solidFill>
                  <a:srgbClr val="FF0000"/>
                </a:solidFill>
              </a:rPr>
              <a:t>ime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ekvivalenti</a:t>
            </a:r>
            <a:r>
              <a:rPr lang="en-US" sz="3000" dirty="0">
                <a:solidFill>
                  <a:srgbClr val="002060"/>
                </a:solidFill>
              </a:rPr>
              <a:t> koji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naziv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r>
              <a:rPr lang="en-US" sz="3000" dirty="0">
                <a:solidFill>
                  <a:srgbClr val="002060"/>
                </a:solidFill>
              </a:rPr>
              <a:t>/</a:t>
            </a:r>
            <a:r>
              <a:rPr lang="en-US" sz="3000" dirty="0" err="1">
                <a:solidFill>
                  <a:srgbClr val="002060"/>
                </a:solidFill>
              </a:rPr>
              <a:t>zadatka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Omogućava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lakšu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identifikaciju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popisu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trenutno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aktivnih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hr-HR" sz="3000" dirty="0">
                <a:solidFill>
                  <a:srgbClr val="0070C0"/>
                </a:solidFill>
              </a:rPr>
              <a:t>job-name=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-J 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17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-o log_%</a:t>
            </a:r>
            <a:r>
              <a:rPr lang="en-US" sz="3000" dirty="0" err="1">
                <a:solidFill>
                  <a:srgbClr val="FF0000"/>
                </a:solidFill>
              </a:rPr>
              <a:t>j.out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--output=log_%</a:t>
            </a:r>
            <a:r>
              <a:rPr lang="en-US" sz="3000" dirty="0" err="1">
                <a:solidFill>
                  <a:srgbClr val="FF0000"/>
                </a:solidFill>
              </a:rPr>
              <a:t>j.out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redirekciju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zapis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outputa</a:t>
            </a:r>
            <a:r>
              <a:rPr lang="en-US" sz="3000" dirty="0">
                <a:solidFill>
                  <a:srgbClr val="002060"/>
                </a:solidFill>
              </a:rPr>
              <a:t>/</a:t>
            </a:r>
            <a:r>
              <a:rPr lang="en-US" sz="3000" dirty="0" err="1">
                <a:solidFill>
                  <a:srgbClr val="002060"/>
                </a:solidFill>
              </a:rPr>
              <a:t>greški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zadanu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datoteku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--output=log_%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-o 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6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-N 2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--nodes=2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broj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-n 24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=24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broj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--nodes=2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en-US" sz="3000" dirty="0" err="1">
                <a:solidFill>
                  <a:srgbClr val="0070C0"/>
                </a:solidFill>
              </a:rPr>
              <a:t>ntasks</a:t>
            </a:r>
            <a:r>
              <a:rPr lang="en-US" sz="3000" dirty="0">
                <a:solidFill>
                  <a:srgbClr val="0070C0"/>
                </a:solidFill>
              </a:rPr>
              <a:t>=24</a:t>
            </a:r>
          </a:p>
          <a:p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različite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kombinacije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-per-node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-per-core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</a:t>
            </a:r>
            <a:r>
              <a:rPr lang="en-US" sz="3000" dirty="0" err="1">
                <a:solidFill>
                  <a:srgbClr val="FF0000"/>
                </a:solidFill>
              </a:rPr>
              <a:t>gpu</a:t>
            </a:r>
            <a:endParaRPr lang="en-US" sz="3000" dirty="0">
              <a:solidFill>
                <a:srgbClr val="FF000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cpus</a:t>
            </a:r>
            <a:r>
              <a:rPr lang="en-US" sz="3000" dirty="0">
                <a:solidFill>
                  <a:srgbClr val="FF0000"/>
                </a:solidFill>
              </a:rPr>
              <a:t>-per-…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18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49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19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Eksplicitna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specifikacije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nodelist</a:t>
            </a:r>
            <a:r>
              <a:rPr lang="en-US" sz="3000" dirty="0">
                <a:solidFill>
                  <a:srgbClr val="FF0000"/>
                </a:solidFill>
              </a:rPr>
              <a:t>, -w</a:t>
            </a:r>
          </a:p>
          <a:p>
            <a:pPr lvl="1"/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Eksplicitno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isključenje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--exclude, -x</a:t>
            </a:r>
          </a:p>
          <a:p>
            <a:pPr lvl="1"/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“</a:t>
            </a:r>
            <a:r>
              <a:rPr lang="en-US" sz="3000" dirty="0" err="1">
                <a:solidFill>
                  <a:srgbClr val="002060"/>
                </a:solidFill>
              </a:rPr>
              <a:t>ekskluzivni</a:t>
            </a:r>
            <a:r>
              <a:rPr lang="en-US" sz="3000" dirty="0">
                <a:solidFill>
                  <a:srgbClr val="002060"/>
                </a:solidFill>
              </a:rPr>
              <a:t>” </a:t>
            </a:r>
            <a:r>
              <a:rPr lang="en-US" sz="3000" dirty="0" err="1">
                <a:solidFill>
                  <a:srgbClr val="002060"/>
                </a:solidFill>
              </a:rPr>
              <a:t>čvorovi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--exclusive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34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7802" y="1459230"/>
            <a:ext cx="91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git clone </a:t>
            </a:r>
            <a:r>
              <a:rPr lang="en-US" sz="3000" dirty="0">
                <a:solidFill>
                  <a:srgbClr val="FF0000"/>
                </a:solidFill>
              </a:rPr>
              <a:t>https://github.com/asikirica/radionica</a:t>
            </a:r>
            <a:r>
              <a:rPr lang="en-US" sz="3000" dirty="0">
                <a:solidFill>
                  <a:srgbClr val="002060"/>
                </a:solidFill>
              </a:rPr>
              <a:t>.git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Materijali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773CD-E3FC-4971-8286-8D6A8E8D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33" y="3107853"/>
            <a:ext cx="78507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1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20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--mem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>
                <a:solidFill>
                  <a:srgbClr val="FF0000"/>
                </a:solidFill>
              </a:rPr>
              <a:t>--mem-per-</a:t>
            </a:r>
            <a:r>
              <a:rPr lang="en-US" sz="3000" dirty="0" err="1">
                <a:solidFill>
                  <a:srgbClr val="FF0000"/>
                </a:solidFill>
              </a:rPr>
              <a:t>cpu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>
                <a:solidFill>
                  <a:srgbClr val="FF0000"/>
                </a:solidFill>
              </a:rPr>
              <a:t>--mem-per-</a:t>
            </a:r>
            <a:r>
              <a:rPr lang="en-US" sz="3000" dirty="0" err="1">
                <a:solidFill>
                  <a:srgbClr val="FF0000"/>
                </a:solidFill>
              </a:rPr>
              <a:t>gpu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memorijske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zahtjeve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--mem=15000MB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--mem-per-</a:t>
            </a:r>
            <a:r>
              <a:rPr lang="en-US" sz="3000" dirty="0" err="1">
                <a:solidFill>
                  <a:srgbClr val="0070C0"/>
                </a:solidFill>
              </a:rPr>
              <a:t>cpu</a:t>
            </a:r>
            <a:r>
              <a:rPr lang="en-US" sz="3000" dirty="0">
                <a:solidFill>
                  <a:srgbClr val="0070C0"/>
                </a:solidFill>
              </a:rPr>
              <a:t>=1024MB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0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21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-p </a:t>
            </a:r>
            <a:r>
              <a:rPr lang="en-US" sz="3000" dirty="0" err="1">
                <a:solidFill>
                  <a:srgbClr val="FF0000"/>
                </a:solidFill>
              </a:rPr>
              <a:t>computes_thin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--partition=</a:t>
            </a:r>
            <a:r>
              <a:rPr lang="en-US" sz="3000" dirty="0" err="1">
                <a:solidFill>
                  <a:srgbClr val="FF0000"/>
                </a:solidFill>
              </a:rPr>
              <a:t>computes_thin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particiju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čiji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će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resursi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koristiti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Uvid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particije</a:t>
            </a:r>
            <a:r>
              <a:rPr lang="en-US" sz="3000" dirty="0">
                <a:solidFill>
                  <a:srgbClr val="002060"/>
                </a:solidFill>
              </a:rPr>
              <a:t> s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sinfo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Dostupne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standardne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particije</a:t>
            </a:r>
            <a:endParaRPr lang="en-US" sz="3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computes_thin</a:t>
            </a:r>
            <a:endParaRPr lang="en-US" sz="30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comp_smp</a:t>
            </a:r>
            <a:endParaRPr lang="en-US" sz="30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comp_gpu</a:t>
            </a:r>
            <a:endParaRPr lang="en-US" sz="3000" dirty="0">
              <a:solidFill>
                <a:srgbClr val="00B050"/>
              </a:solidFill>
            </a:endParaRPr>
          </a:p>
          <a:p>
            <a:pPr lvl="1"/>
            <a:endParaRPr lang="en-US" sz="3000" dirty="0">
              <a:solidFill>
                <a:srgbClr val="FF000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-p </a:t>
            </a:r>
            <a:r>
              <a:rPr lang="en-US" sz="3000" dirty="0" err="1">
                <a:solidFill>
                  <a:srgbClr val="0070C0"/>
                </a:solidFill>
              </a:rPr>
              <a:t>comp_smp</a:t>
            </a:r>
            <a:endParaRPr lang="en-US" sz="3000" dirty="0">
              <a:solidFill>
                <a:srgbClr val="0070C0"/>
              </a:solidFill>
            </a:endParaRPr>
          </a:p>
          <a:p>
            <a:pPr lvl="1">
              <a:tabLst>
                <a:tab pos="4572000" algn="l"/>
              </a:tabLst>
            </a:pPr>
            <a:r>
              <a:rPr lang="en-US" sz="3000" dirty="0">
                <a:solidFill>
                  <a:srgbClr val="0070C0"/>
                </a:solidFill>
              </a:rPr>
              <a:t>#SBATCH -p </a:t>
            </a:r>
            <a:r>
              <a:rPr lang="en-US" sz="3000" dirty="0" err="1">
                <a:solidFill>
                  <a:srgbClr val="0070C0"/>
                </a:solidFill>
              </a:rPr>
              <a:t>computes_thin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70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22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-t 512:00:00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--time=512:00:00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koliko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vremena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</a:t>
            </a:r>
            <a:r>
              <a:rPr lang="en-US" sz="3000" dirty="0">
                <a:solidFill>
                  <a:srgbClr val="002060"/>
                </a:solidFill>
              </a:rPr>
              <a:t>(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) </a:t>
            </a:r>
            <a:r>
              <a:rPr lang="en-US" sz="3000" dirty="0" err="1">
                <a:solidFill>
                  <a:srgbClr val="002060"/>
                </a:solidFill>
              </a:rPr>
              <a:t>koristiti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--time=512:00:00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–t 512:00:00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6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23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Po </a:t>
            </a:r>
            <a:r>
              <a:rPr lang="en-US" sz="3000" dirty="0" err="1">
                <a:solidFill>
                  <a:srgbClr val="002060"/>
                </a:solidFill>
              </a:rPr>
              <a:t>završetku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resursa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postavki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slijedi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standardna</a:t>
            </a:r>
            <a:r>
              <a:rPr lang="en-US" sz="3000" dirty="0">
                <a:solidFill>
                  <a:srgbClr val="002060"/>
                </a:solidFill>
              </a:rPr>
              <a:t> bash </a:t>
            </a:r>
            <a:r>
              <a:rPr lang="en-US" sz="3000" dirty="0" err="1">
                <a:solidFill>
                  <a:srgbClr val="002060"/>
                </a:solidFill>
              </a:rPr>
              <a:t>skripta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naredbe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Skripta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pokrenuta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sh</a:t>
            </a:r>
            <a:r>
              <a:rPr lang="en-US" sz="3000" b="1" dirty="0">
                <a:solidFill>
                  <a:srgbClr val="00B050"/>
                </a:solidFill>
              </a:rPr>
              <a:t> ime_skripte.sh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Ne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pokrenuti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sa</a:t>
            </a:r>
            <a:r>
              <a:rPr lang="en-US" sz="2800" dirty="0">
                <a:solidFill>
                  <a:srgbClr val="FF0000"/>
                </a:solidFill>
              </a:rPr>
              <a:t> SLURM-om!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</a:rPr>
              <a:t>Postavke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interpretirati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kao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komentari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</a:rPr>
              <a:t>Pokrenuti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na</a:t>
            </a:r>
            <a:r>
              <a:rPr lang="en-US" sz="2800" dirty="0">
                <a:solidFill>
                  <a:srgbClr val="FF0000"/>
                </a:solidFill>
              </a:rPr>
              <a:t> login </a:t>
            </a:r>
            <a:r>
              <a:rPr lang="en-US" sz="2800" dirty="0" err="1">
                <a:solidFill>
                  <a:srgbClr val="FF0000"/>
                </a:solidFill>
              </a:rPr>
              <a:t>čvoru</a:t>
            </a:r>
            <a:r>
              <a:rPr lang="en-US" sz="2800" dirty="0">
                <a:solidFill>
                  <a:srgbClr val="FF0000"/>
                </a:solidFill>
              </a:rPr>
              <a:t>! – NE 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rgbClr val="00B050"/>
              </a:solidFill>
              <a:cs typeface="Open Sans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Pokretanje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se </a:t>
            </a: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vrši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</a:t>
            </a: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sa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</a:t>
            </a:r>
            <a:r>
              <a:rPr lang="en-US" altLang="en-US" sz="3000" b="1" dirty="0" err="1">
                <a:solidFill>
                  <a:srgbClr val="00B050"/>
                </a:solidFill>
                <a:cs typeface="Open Sans" pitchFamily="34" charset="0"/>
              </a:rPr>
              <a:t>sbatch</a:t>
            </a:r>
            <a:r>
              <a:rPr lang="en-US" altLang="en-US" sz="3000" b="1" dirty="0">
                <a:solidFill>
                  <a:srgbClr val="00B050"/>
                </a:solidFill>
                <a:cs typeface="Open Sans" pitchFamily="34" charset="0"/>
              </a:rPr>
              <a:t> ime_skripte.sh</a:t>
            </a:r>
            <a:endParaRPr lang="en-US" altLang="en-US" sz="3000" dirty="0">
              <a:solidFill>
                <a:schemeClr val="tx1">
                  <a:lumMod val="75000"/>
                </a:schemeClr>
              </a:solidFill>
              <a:cs typeface="Open Sans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Pokretanje</a:t>
            </a:r>
            <a:r>
              <a:rPr lang="en-US" sz="3500" dirty="0">
                <a:solidFill>
                  <a:srgbClr val="002060"/>
                </a:solidFill>
              </a:rPr>
              <a:t> SLURM </a:t>
            </a:r>
            <a:r>
              <a:rPr lang="en-US" sz="3500" dirty="0" err="1">
                <a:solidFill>
                  <a:srgbClr val="002060"/>
                </a:solidFill>
              </a:rPr>
              <a:t>skripte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3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Status </a:t>
            </a:r>
            <a:r>
              <a:rPr lang="en-US" sz="3000" dirty="0" err="1">
                <a:solidFill>
                  <a:srgbClr val="002060"/>
                </a:solidFill>
              </a:rPr>
              <a:t>zadatka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vidjeti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listi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svih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zadataka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Zadatke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pretražiti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imenu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koristeći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-n </a:t>
            </a:r>
            <a:r>
              <a:rPr lang="en-US" sz="3000" b="1" dirty="0" err="1">
                <a:solidFill>
                  <a:srgbClr val="00B050"/>
                </a:solidFill>
              </a:rPr>
              <a:t>ime_procesa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Zadatke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pretražiti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prema</a:t>
            </a:r>
            <a:r>
              <a:rPr lang="en-US" sz="3000" dirty="0">
                <a:solidFill>
                  <a:srgbClr val="002060"/>
                </a:solidFill>
              </a:rPr>
              <a:t> ID-u </a:t>
            </a:r>
            <a:r>
              <a:rPr lang="en-US" sz="3000" dirty="0" err="1">
                <a:solidFill>
                  <a:srgbClr val="002060"/>
                </a:solidFill>
              </a:rPr>
              <a:t>koristeći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-j </a:t>
            </a:r>
            <a:r>
              <a:rPr lang="en-US" sz="3000" b="1" dirty="0" err="1">
                <a:solidFill>
                  <a:srgbClr val="00B050"/>
                </a:solidFill>
              </a:rPr>
              <a:t>job_ID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Svi </a:t>
            </a:r>
            <a:r>
              <a:rPr lang="en-US" sz="3000" dirty="0" err="1">
                <a:solidFill>
                  <a:srgbClr val="002060"/>
                </a:solidFill>
              </a:rPr>
              <a:t>zadatci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korisnika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izlistati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-u </a:t>
            </a:r>
            <a:r>
              <a:rPr lang="en-US" sz="3000" b="1" dirty="0" err="1">
                <a:solidFill>
                  <a:srgbClr val="00B050"/>
                </a:solidFill>
              </a:rPr>
              <a:t>ime_korisnika</a:t>
            </a:r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24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Pomoćne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naredbe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62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Zadatak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prekinuti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vremena</a:t>
            </a:r>
            <a:r>
              <a:rPr lang="en-US" sz="3000" dirty="0">
                <a:solidFill>
                  <a:srgbClr val="002060"/>
                </a:solidFill>
              </a:rPr>
              <a:t> (</a:t>
            </a:r>
            <a:r>
              <a:rPr lang="en-US" sz="3000" dirty="0" err="1">
                <a:solidFill>
                  <a:srgbClr val="002060"/>
                </a:solidFill>
              </a:rPr>
              <a:t>potrebno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poznavati</a:t>
            </a:r>
            <a:r>
              <a:rPr lang="en-US" sz="3000" dirty="0">
                <a:solidFill>
                  <a:srgbClr val="002060"/>
                </a:solidFill>
              </a:rPr>
              <a:t> ID) s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scancel</a:t>
            </a:r>
            <a:r>
              <a:rPr lang="en-US" sz="3000" b="1" dirty="0">
                <a:solidFill>
                  <a:srgbClr val="00B05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job_ID</a:t>
            </a:r>
            <a:endParaRPr lang="en-US" sz="30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Zauzetost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provjeriti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b="1" dirty="0">
                <a:solidFill>
                  <a:srgbClr val="00B050"/>
                </a:solidFill>
              </a:rPr>
              <a:t>    </a:t>
            </a:r>
            <a:r>
              <a:rPr lang="en-US" sz="3000" b="1" dirty="0" err="1">
                <a:solidFill>
                  <a:srgbClr val="00B050"/>
                </a:solidFill>
              </a:rPr>
              <a:t>snode</a:t>
            </a:r>
            <a:r>
              <a:rPr lang="en-US" sz="3000" b="1" dirty="0">
                <a:solidFill>
                  <a:srgbClr val="00B05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ime_čvora</a:t>
            </a:r>
            <a:endParaRPr lang="en-US" sz="3000" b="1" dirty="0">
              <a:solidFill>
                <a:srgbClr val="00B050"/>
              </a:solidFill>
            </a:endParaRP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Mogućnost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interaktivnog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načina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rada</a:t>
            </a:r>
            <a:endParaRPr lang="en-US" sz="30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Zahtjev</a:t>
            </a:r>
            <a:r>
              <a:rPr lang="en-US" sz="2800" dirty="0">
                <a:solidFill>
                  <a:srgbClr val="002060"/>
                </a:solidFill>
              </a:rPr>
              <a:t> za </a:t>
            </a:r>
            <a:r>
              <a:rPr lang="en-US" sz="2800" dirty="0" err="1">
                <a:solidFill>
                  <a:srgbClr val="002060"/>
                </a:solidFill>
              </a:rPr>
              <a:t>alokaciju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resursa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Spajanje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na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čvor</a:t>
            </a:r>
            <a:r>
              <a:rPr lang="en-US" sz="2800" dirty="0">
                <a:solidFill>
                  <a:srgbClr val="002060"/>
                </a:solidFill>
              </a:rPr>
              <a:t> / </a:t>
            </a:r>
            <a:r>
              <a:rPr lang="en-US" sz="2800" dirty="0" err="1">
                <a:solidFill>
                  <a:srgbClr val="002060"/>
                </a:solidFill>
              </a:rPr>
              <a:t>pokretanje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naredbi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Izlaz</a:t>
            </a:r>
            <a:r>
              <a:rPr lang="en-US" sz="2800" dirty="0">
                <a:solidFill>
                  <a:srgbClr val="002060"/>
                </a:solidFill>
              </a:rPr>
              <a:t> / </a:t>
            </a:r>
            <a:r>
              <a:rPr lang="en-US" sz="2800" dirty="0" err="1">
                <a:solidFill>
                  <a:srgbClr val="002060"/>
                </a:solidFill>
              </a:rPr>
              <a:t>prekid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B050"/>
                </a:solidFill>
              </a:rPr>
              <a:t>salloc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srun</a:t>
            </a:r>
            <a:endParaRPr lang="en-US" sz="2800" b="1" dirty="0">
              <a:solidFill>
                <a:srgbClr val="00B050"/>
              </a:solidFill>
            </a:endParaRPr>
          </a:p>
          <a:p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25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Pomoćne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naredbe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1F406-48B3-4F99-A76E-67FF61F8E741}"/>
              </a:ext>
            </a:extLst>
          </p:cNvPr>
          <p:cNvSpPr txBox="1">
            <a:spLocks noChangeAspect="1"/>
          </p:cNvSpPr>
          <p:nvPr/>
        </p:nvSpPr>
        <p:spPr>
          <a:xfrm>
            <a:off x="2500745" y="2228671"/>
            <a:ext cx="7190509" cy="2400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		</a:t>
            </a:r>
            <a:endParaRPr lang="en-GB" sz="4000" b="1" dirty="0"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3E0A9-5D04-4F54-A9D3-D2630EB9D8C9}"/>
              </a:ext>
            </a:extLst>
          </p:cNvPr>
          <p:cNvSpPr txBox="1">
            <a:spLocks noChangeAspect="1"/>
          </p:cNvSpPr>
          <p:nvPr/>
        </p:nvSpPr>
        <p:spPr>
          <a:xfrm>
            <a:off x="2665845" y="3429000"/>
            <a:ext cx="7025409" cy="3428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cnrm.uniri.hr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h</a:t>
            </a:r>
            <a:r>
              <a:rPr lang="en-US" sz="2500" i="0" dirty="0">
                <a:solidFill>
                  <a:srgbClr val="002060"/>
                </a:solidFill>
                <a:effectLst/>
              </a:rPr>
              <a:t>pc@uniri.hr</a:t>
            </a:r>
            <a:endParaRPr lang="en-US" sz="2500" dirty="0">
              <a:solidFill>
                <a:srgbClr val="002060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hpc-cc.hr</a:t>
            </a:r>
          </a:p>
        </p:txBody>
      </p:sp>
    </p:spTree>
    <p:extLst>
      <p:ext uri="{BB962C8B-B14F-4D97-AF65-F5344CB8AC3E}">
        <p14:creationId xmlns:p14="http://schemas.microsoft.com/office/powerpoint/2010/main" val="298675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3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https://bura.uniri.hr/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9020-ED68-49FF-BC51-F903A317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7" y="2013228"/>
            <a:ext cx="2679231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620A7-07C3-46C8-A58F-7885E137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6567364" y="2884899"/>
            <a:ext cx="4802438" cy="288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8D031F-5FC9-49C5-B461-DEDCA8E4D8C8}"/>
              </a:ext>
            </a:extLst>
          </p:cNvPr>
          <p:cNvSpPr/>
          <p:nvPr/>
        </p:nvSpPr>
        <p:spPr>
          <a:xfrm>
            <a:off x="6932141" y="4040661"/>
            <a:ext cx="2174789" cy="889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415AE-E86F-4BA4-9987-671C7FA4DC3D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putem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browsera</a:t>
            </a:r>
            <a:endParaRPr lang="en-GB" sz="35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F206D4-C09E-470A-AC4B-3616CDB3C38F}"/>
              </a:ext>
            </a:extLst>
          </p:cNvPr>
          <p:cNvCxnSpPr>
            <a:cxnSpLocks/>
          </p:cNvCxnSpPr>
          <p:nvPr/>
        </p:nvCxnSpPr>
        <p:spPr>
          <a:xfrm flipH="1" flipV="1">
            <a:off x="4745537" y="2990155"/>
            <a:ext cx="320372" cy="15751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7FA254-5363-4733-8F2B-47222BB59399}"/>
              </a:ext>
            </a:extLst>
          </p:cNvPr>
          <p:cNvCxnSpPr>
            <a:cxnSpLocks/>
          </p:cNvCxnSpPr>
          <p:nvPr/>
        </p:nvCxnSpPr>
        <p:spPr>
          <a:xfrm flipV="1">
            <a:off x="5065909" y="4485232"/>
            <a:ext cx="1866232" cy="800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4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FF61E-F6B0-4989-9371-A439F798C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59"/>
          <a:stretch/>
        </p:blipFill>
        <p:spPr>
          <a:xfrm>
            <a:off x="3275691" y="2013228"/>
            <a:ext cx="3064002" cy="28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50C6BB-40D7-4988-88CE-8E9E6310B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509"/>
          <a:stretch/>
        </p:blipFill>
        <p:spPr>
          <a:xfrm>
            <a:off x="6938199" y="1736229"/>
            <a:ext cx="4655294" cy="21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129CF-141B-483A-8DA3-65AED84AE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09" b="17463"/>
          <a:stretch/>
        </p:blipFill>
        <p:spPr>
          <a:xfrm>
            <a:off x="6938199" y="4173228"/>
            <a:ext cx="4655294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91323-72C6-483F-8BFC-470AA7810875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putem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browsera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97F60-DF16-4922-9766-F2D7D4632EA9}"/>
              </a:ext>
            </a:extLst>
          </p:cNvPr>
          <p:cNvSpPr txBox="1"/>
          <p:nvPr/>
        </p:nvSpPr>
        <p:spPr>
          <a:xfrm>
            <a:off x="3060000" y="1459230"/>
            <a:ext cx="91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https://X.X.X.X:Y/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269FF2-7D06-4A75-B7D9-F0548410C582}"/>
              </a:ext>
            </a:extLst>
          </p:cNvPr>
          <p:cNvCxnSpPr>
            <a:cxnSpLocks/>
          </p:cNvCxnSpPr>
          <p:nvPr/>
        </p:nvCxnSpPr>
        <p:spPr>
          <a:xfrm flipV="1">
            <a:off x="6010102" y="2316163"/>
            <a:ext cx="870123" cy="6514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914A73-D543-45FA-8BA9-02F65D766D41}"/>
              </a:ext>
            </a:extLst>
          </p:cNvPr>
          <p:cNvCxnSpPr>
            <a:cxnSpLocks/>
          </p:cNvCxnSpPr>
          <p:nvPr/>
        </p:nvCxnSpPr>
        <p:spPr>
          <a:xfrm>
            <a:off x="6010102" y="2967644"/>
            <a:ext cx="870123" cy="27235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BFE64D-2882-42D4-8198-75A71145C9CA}"/>
              </a:ext>
            </a:extLst>
          </p:cNvPr>
          <p:cNvSpPr/>
          <p:nvPr/>
        </p:nvSpPr>
        <p:spPr>
          <a:xfrm>
            <a:off x="6898890" y="5708073"/>
            <a:ext cx="637815" cy="198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7F1525-540E-48E9-A85F-E38775DF928D}"/>
              </a:ext>
            </a:extLst>
          </p:cNvPr>
          <p:cNvSpPr/>
          <p:nvPr/>
        </p:nvSpPr>
        <p:spPr>
          <a:xfrm>
            <a:off x="6892928" y="2100418"/>
            <a:ext cx="637815" cy="198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1780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5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SSH </a:t>
            </a:r>
            <a:r>
              <a:rPr lang="en-US" sz="3500" dirty="0" err="1">
                <a:solidFill>
                  <a:srgbClr val="002060"/>
                </a:solidFill>
              </a:rPr>
              <a:t>pristup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D9E2F-02B6-43FF-83A3-5A718D251F46}"/>
              </a:ext>
            </a:extLst>
          </p:cNvPr>
          <p:cNvSpPr txBox="1"/>
          <p:nvPr/>
        </p:nvSpPr>
        <p:spPr>
          <a:xfrm>
            <a:off x="2237802" y="1459230"/>
            <a:ext cx="913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2" indent="-571500">
              <a:buFont typeface="+mj-lt"/>
              <a:buAutoNum type="romanUcPeriod"/>
            </a:pPr>
            <a:r>
              <a:rPr lang="en-US" sz="3000" dirty="0">
                <a:solidFill>
                  <a:srgbClr val="002060"/>
                </a:solidFill>
              </a:rPr>
              <a:t>VPN </a:t>
            </a:r>
            <a:r>
              <a:rPr lang="en-US" sz="3000" dirty="0" err="1">
                <a:solidFill>
                  <a:srgbClr val="002060"/>
                </a:solidFill>
              </a:rPr>
              <a:t>konekcija</a:t>
            </a:r>
            <a:endParaRPr lang="en-US" sz="3000" dirty="0">
              <a:solidFill>
                <a:srgbClr val="00206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rgbClr val="002060"/>
                </a:solidFill>
              </a:rPr>
              <a:t>FortiClientVPN</a:t>
            </a:r>
            <a:r>
              <a:rPr lang="en-US" sz="2500" dirty="0">
                <a:solidFill>
                  <a:srgbClr val="002060"/>
                </a:solidFill>
              </a:rPr>
              <a:t> (win)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rgbClr val="002060"/>
                </a:solidFill>
              </a:rPr>
              <a:t>openfortivpn</a:t>
            </a:r>
            <a:r>
              <a:rPr lang="en-US" sz="2500" dirty="0">
                <a:solidFill>
                  <a:srgbClr val="002060"/>
                </a:solidFill>
              </a:rPr>
              <a:t>, </a:t>
            </a:r>
            <a:r>
              <a:rPr lang="en-US" sz="2500" dirty="0" err="1">
                <a:solidFill>
                  <a:srgbClr val="002060"/>
                </a:solidFill>
              </a:rPr>
              <a:t>forticlient</a:t>
            </a:r>
            <a:r>
              <a:rPr lang="en-US" sz="2500" dirty="0">
                <a:solidFill>
                  <a:srgbClr val="002060"/>
                </a:solidFill>
              </a:rPr>
              <a:t> (</a:t>
            </a:r>
            <a:r>
              <a:rPr lang="en-US" sz="2500" dirty="0" err="1">
                <a:solidFill>
                  <a:srgbClr val="002060"/>
                </a:solidFill>
              </a:rPr>
              <a:t>linux</a:t>
            </a:r>
            <a:r>
              <a:rPr lang="en-US" sz="2500" dirty="0">
                <a:solidFill>
                  <a:srgbClr val="002060"/>
                </a:solidFill>
              </a:rPr>
              <a:t>)</a:t>
            </a:r>
          </a:p>
          <a:p>
            <a:pPr lvl="3"/>
            <a:endParaRPr lang="en-US" sz="3000" dirty="0">
              <a:solidFill>
                <a:srgbClr val="002060"/>
              </a:solidFill>
            </a:endParaRPr>
          </a:p>
          <a:p>
            <a:pPr marL="1485900" lvl="2" indent="-571500">
              <a:buFont typeface="+mj-lt"/>
              <a:buAutoNum type="romanUcPeriod"/>
            </a:pPr>
            <a:r>
              <a:rPr lang="en-US" sz="3000" dirty="0">
                <a:solidFill>
                  <a:srgbClr val="002060"/>
                </a:solidFill>
              </a:rPr>
              <a:t>SSH </a:t>
            </a:r>
            <a:r>
              <a:rPr lang="en-US" sz="3000" dirty="0" err="1">
                <a:solidFill>
                  <a:srgbClr val="002060"/>
                </a:solidFill>
              </a:rPr>
              <a:t>konekcija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login </a:t>
            </a:r>
            <a:r>
              <a:rPr lang="en-US" sz="3000" dirty="0" err="1">
                <a:solidFill>
                  <a:srgbClr val="002060"/>
                </a:solidFill>
              </a:rPr>
              <a:t>čvorove</a:t>
            </a:r>
            <a:endParaRPr lang="en-US" sz="3000" dirty="0">
              <a:solidFill>
                <a:srgbClr val="00206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172.16.55.121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172.16.55.122</a:t>
            </a:r>
          </a:p>
          <a:p>
            <a:pPr lvl="3"/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username: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password:</a:t>
            </a:r>
          </a:p>
        </p:txBody>
      </p:sp>
    </p:spTree>
    <p:extLst>
      <p:ext uri="{BB962C8B-B14F-4D97-AF65-F5344CB8AC3E}">
        <p14:creationId xmlns:p14="http://schemas.microsoft.com/office/powerpoint/2010/main" val="219504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6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SSH </a:t>
            </a: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(</a:t>
            </a:r>
            <a:r>
              <a:rPr lang="en-US" sz="3500" dirty="0" err="1">
                <a:solidFill>
                  <a:srgbClr val="002060"/>
                </a:solidFill>
              </a:rPr>
              <a:t>linux</a:t>
            </a:r>
            <a:r>
              <a:rPr lang="en-US" sz="3500" dirty="0">
                <a:solidFill>
                  <a:srgbClr val="002060"/>
                </a:solidFill>
              </a:rPr>
              <a:t>)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4C418-1DA9-427C-8804-6A2C7A06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23"/>
          <a:stretch/>
        </p:blipFill>
        <p:spPr>
          <a:xfrm>
            <a:off x="8048625" y="3429000"/>
            <a:ext cx="3369348" cy="234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1ED13-5D8E-4D4C-B6F1-F3DBA3181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07"/>
          <a:stretch/>
        </p:blipFill>
        <p:spPr>
          <a:xfrm>
            <a:off x="3367656" y="3429000"/>
            <a:ext cx="3779269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71783-669D-4AE3-8ECD-31E013A19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2140" r="1513" b="1"/>
          <a:stretch/>
        </p:blipFill>
        <p:spPr>
          <a:xfrm>
            <a:off x="2733675" y="1588691"/>
            <a:ext cx="4762500" cy="9437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E05E-B7A8-499C-B138-5962BF870576}"/>
              </a:ext>
            </a:extLst>
          </p:cNvPr>
          <p:cNvCxnSpPr>
            <a:cxnSpLocks/>
          </p:cNvCxnSpPr>
          <p:nvPr/>
        </p:nvCxnSpPr>
        <p:spPr>
          <a:xfrm>
            <a:off x="6165850" y="2532459"/>
            <a:ext cx="2178050" cy="852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76DD32-2996-4E5F-A292-32EB4DAE62A5}"/>
              </a:ext>
            </a:extLst>
          </p:cNvPr>
          <p:cNvCxnSpPr>
            <a:cxnSpLocks/>
          </p:cNvCxnSpPr>
          <p:nvPr/>
        </p:nvCxnSpPr>
        <p:spPr>
          <a:xfrm flipH="1">
            <a:off x="4978400" y="2532459"/>
            <a:ext cx="1187450" cy="8520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3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7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SSH </a:t>
            </a: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(win)</a:t>
            </a:r>
            <a:endParaRPr lang="en-GB" sz="3500" dirty="0">
              <a:solidFill>
                <a:srgbClr val="00206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E05E-B7A8-499C-B138-5962BF870576}"/>
              </a:ext>
            </a:extLst>
          </p:cNvPr>
          <p:cNvCxnSpPr>
            <a:cxnSpLocks/>
          </p:cNvCxnSpPr>
          <p:nvPr/>
        </p:nvCxnSpPr>
        <p:spPr>
          <a:xfrm>
            <a:off x="6400166" y="2597334"/>
            <a:ext cx="14230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9724B4-E31B-4D5B-9FCF-BBDE1980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6" y="1578159"/>
            <a:ext cx="3329940" cy="203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86CD1-CC3A-49B3-A684-0442EAEF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90" y="1389941"/>
            <a:ext cx="2396490" cy="2465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32897-C543-4452-B876-3847AB3D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" t="306" r="913" b="20092"/>
          <a:stretch/>
        </p:blipFill>
        <p:spPr>
          <a:xfrm>
            <a:off x="4203700" y="4093513"/>
            <a:ext cx="5045688" cy="264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76DD32-2996-4E5F-A292-32EB4DAE62A5}"/>
              </a:ext>
            </a:extLst>
          </p:cNvPr>
          <p:cNvCxnSpPr>
            <a:cxnSpLocks/>
          </p:cNvCxnSpPr>
          <p:nvPr/>
        </p:nvCxnSpPr>
        <p:spPr>
          <a:xfrm flipH="1">
            <a:off x="6953250" y="3416266"/>
            <a:ext cx="1149350" cy="6645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4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EB6C5-4396-45E5-BDDD-22E1179F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89" y="3031390"/>
            <a:ext cx="4010025" cy="353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C629A-68C7-4512-9139-A624FC6206D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</a:t>
            </a:r>
            <a:r>
              <a:rPr lang="en-US" sz="3500" dirty="0" err="1">
                <a:solidFill>
                  <a:srgbClr val="002060"/>
                </a:solidFill>
              </a:rPr>
              <a:t>građa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28A63-1FF5-40FB-923D-F31920EE3762}"/>
              </a:ext>
            </a:extLst>
          </p:cNvPr>
          <p:cNvSpPr txBox="1"/>
          <p:nvPr/>
        </p:nvSpPr>
        <p:spPr>
          <a:xfrm>
            <a:off x="2237802" y="1459230"/>
            <a:ext cx="91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Hibridna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arhitektura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Fleksibilan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pristup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Sigurna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redundantna</a:t>
            </a:r>
            <a:endParaRPr lang="en-US" sz="3000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5DE1E4-FB9F-44EC-9238-6EBC679227E4}"/>
              </a:ext>
            </a:extLst>
          </p:cNvPr>
          <p:cNvCxnSpPr>
            <a:cxnSpLocks/>
          </p:cNvCxnSpPr>
          <p:nvPr/>
        </p:nvCxnSpPr>
        <p:spPr>
          <a:xfrm flipH="1">
            <a:off x="8305800" y="3241387"/>
            <a:ext cx="1460500" cy="3693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B47096-5B39-4DEF-947A-81CB7807FA09}"/>
              </a:ext>
            </a:extLst>
          </p:cNvPr>
          <p:cNvCxnSpPr>
            <a:cxnSpLocks/>
          </p:cNvCxnSpPr>
          <p:nvPr/>
        </p:nvCxnSpPr>
        <p:spPr>
          <a:xfrm flipH="1">
            <a:off x="6407150" y="3241387"/>
            <a:ext cx="3359150" cy="37176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CC0677-78FD-41C2-96DB-EB36564C373A}"/>
              </a:ext>
            </a:extLst>
          </p:cNvPr>
          <p:cNvCxnSpPr>
            <a:cxnSpLocks/>
          </p:cNvCxnSpPr>
          <p:nvPr/>
        </p:nvCxnSpPr>
        <p:spPr>
          <a:xfrm flipH="1">
            <a:off x="8629650" y="5398770"/>
            <a:ext cx="125095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B58F4A-BAF6-42A6-A814-CCEC57998F6C}"/>
              </a:ext>
            </a:extLst>
          </p:cNvPr>
          <p:cNvSpPr txBox="1"/>
          <p:nvPr/>
        </p:nvSpPr>
        <p:spPr>
          <a:xfrm>
            <a:off x="9880600" y="5214104"/>
            <a:ext cx="98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izolirano</a:t>
            </a:r>
            <a:endParaRPr lang="hr-HR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4B9A0-D72A-4467-95D6-5A35092FC32E}"/>
              </a:ext>
            </a:extLst>
          </p:cNvPr>
          <p:cNvSpPr txBox="1"/>
          <p:nvPr/>
        </p:nvSpPr>
        <p:spPr>
          <a:xfrm>
            <a:off x="9724184" y="3031390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ulaz</a:t>
            </a:r>
            <a:r>
              <a:rPr lang="en-US" dirty="0">
                <a:solidFill>
                  <a:srgbClr val="002060"/>
                </a:solidFill>
              </a:rPr>
              <a:t> za </a:t>
            </a:r>
            <a:r>
              <a:rPr lang="en-US" dirty="0" err="1">
                <a:solidFill>
                  <a:srgbClr val="002060"/>
                </a:solidFill>
              </a:rPr>
              <a:t>korisnike</a:t>
            </a:r>
            <a:endParaRPr lang="hr-HR" dirty="0">
              <a:solidFill>
                <a:srgbClr val="002060"/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8941F109-23B8-42B0-BC0A-CE96817A9E92}"/>
              </a:ext>
            </a:extLst>
          </p:cNvPr>
          <p:cNvSpPr txBox="1">
            <a:spLocks/>
          </p:cNvSpPr>
          <p:nvPr/>
        </p:nvSpPr>
        <p:spPr>
          <a:xfrm>
            <a:off x="927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84AD01-758B-DB4C-8106-97CD46E4D423}" type="slidenum">
              <a:rPr lang="x-none" smtClean="0"/>
              <a:pPr/>
              <a:t>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1183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9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Cluster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6912 </a:t>
            </a:r>
            <a:r>
              <a:rPr lang="en-US" sz="2500" dirty="0" err="1">
                <a:solidFill>
                  <a:srgbClr val="002060"/>
                </a:solidFill>
              </a:rPr>
              <a:t>jezgara</a:t>
            </a:r>
            <a:endParaRPr lang="en-US" sz="25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18 TB RAM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SMP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2 x 256 </a:t>
            </a:r>
            <a:r>
              <a:rPr lang="en-US" sz="2500" dirty="0" err="1">
                <a:solidFill>
                  <a:srgbClr val="002060"/>
                </a:solidFill>
              </a:rPr>
              <a:t>jezgara</a:t>
            </a:r>
            <a:endParaRPr lang="en-US" sz="2500" dirty="0">
              <a:solidFill>
                <a:srgbClr val="002060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2 x 6 TB RAM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GPGPU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8 x Tesla K40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lvl="2"/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hardware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86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750</Words>
  <Application>Microsoft Office PowerPoint</Application>
  <PresentationFormat>Widescreen</PresentationFormat>
  <Paragraphs>181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Open Sans</vt:lpstr>
      <vt:lpstr>Source Code Pro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TORUS</dc:creator>
  <cp:lastModifiedBy>Korisnik</cp:lastModifiedBy>
  <cp:revision>168</cp:revision>
  <dcterms:created xsi:type="dcterms:W3CDTF">2020-07-03T09:19:31Z</dcterms:created>
  <dcterms:modified xsi:type="dcterms:W3CDTF">2025-02-05T09:35:45Z</dcterms:modified>
</cp:coreProperties>
</file>